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1" r:id="rId1"/>
    <p:sldMasterId id="2147483813" r:id="rId2"/>
    <p:sldMasterId id="2147483825" r:id="rId3"/>
  </p:sldMasterIdLst>
  <p:notesMasterIdLst>
    <p:notesMasterId r:id="rId14"/>
  </p:notesMasterIdLst>
  <p:sldIdLst>
    <p:sldId id="256" r:id="rId4"/>
    <p:sldId id="257" r:id="rId5"/>
    <p:sldId id="258" r:id="rId6"/>
    <p:sldId id="265" r:id="rId7"/>
    <p:sldId id="259" r:id="rId8"/>
    <p:sldId id="267" r:id="rId9"/>
    <p:sldId id="266" r:id="rId10"/>
    <p:sldId id="268" r:id="rId11"/>
    <p:sldId id="269" r:id="rId12"/>
    <p:sldId id="26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2" autoAdjust="0"/>
    <p:restoredTop sz="78967" autoAdjust="0"/>
  </p:normalViewPr>
  <p:slideViewPr>
    <p:cSldViewPr snapToGrid="0">
      <p:cViewPr varScale="1">
        <p:scale>
          <a:sx n="71" d="100"/>
          <a:sy n="71" d="100"/>
        </p:scale>
        <p:origin x="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80" d="100"/>
          <a:sy n="80" d="100"/>
        </p:scale>
        <p:origin x="2334" y="-6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AB5B23-5EDA-45C4-8546-F332FAA84A92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016E91-F379-4CE4-AF08-AC673085A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230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presentation is adapted by Health</a:t>
            </a:r>
            <a:r>
              <a:rPr lang="en-US" baseline="0" dirty="0"/>
              <a:t> Resources in Action from the Environmental Protection Agency (EPA) Tools for Schools Indoor Air Quality Toolkit. It is </a:t>
            </a:r>
            <a:r>
              <a:rPr lang="en-US" dirty="0"/>
              <a:t>intended to be approximately 15 minutes long and can be presented to teachers, administrators, parents, and other school staff. </a:t>
            </a:r>
          </a:p>
          <a:p>
            <a:endParaRPr lang="en-US" dirty="0"/>
          </a:p>
          <a:p>
            <a:r>
              <a:rPr lang="en-US" dirty="0"/>
              <a:t>While these slides are a good introduction to the basics, please consult the other resources in the toolkit for more in-depth information.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16E91-F379-4CE4-AF08-AC673085A43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253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16E91-F379-4CE4-AF08-AC673085A43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162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16E91-F379-4CE4-AF08-AC673085A43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13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7978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87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1325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1494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1363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19940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11/28/2018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1461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11/28/2018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3265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11/28/2018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5959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11/28/2018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5007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11/28/2018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499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4983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11/28/2018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3117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358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153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DCA07CC-008E-46BA-BAC7-E60366D6A574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E8C8D2C-3744-4E63-A7C1-9B3AD6314AE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19805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A07CC-008E-46BA-BAC7-E60366D6A574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8D2C-3744-4E63-A7C1-9B3AD6314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0038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A07CC-008E-46BA-BAC7-E60366D6A574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8D2C-3744-4E63-A7C1-9B3AD6314AE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15274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A07CC-008E-46BA-BAC7-E60366D6A574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8D2C-3744-4E63-A7C1-9B3AD6314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277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A07CC-008E-46BA-BAC7-E60366D6A574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8D2C-3744-4E63-A7C1-9B3AD6314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1497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A07CC-008E-46BA-BAC7-E60366D6A574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8D2C-3744-4E63-A7C1-9B3AD6314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896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A07CC-008E-46BA-BAC7-E60366D6A574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8D2C-3744-4E63-A7C1-9B3AD6314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382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227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A07CC-008E-46BA-BAC7-E60366D6A574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8D2C-3744-4E63-A7C1-9B3AD6314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6922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A07CC-008E-46BA-BAC7-E60366D6A574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8D2C-3744-4E63-A7C1-9B3AD6314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6742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A07CC-008E-46BA-BAC7-E60366D6A574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8D2C-3744-4E63-A7C1-9B3AD6314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5140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A07CC-008E-46BA-BAC7-E60366D6A574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8D2C-3744-4E63-A7C1-9B3AD6314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15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11/28/2018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796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11/28/2018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324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11/28/2018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548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11/28/2018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267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11/28/2018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503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11/28/2018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208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9135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8898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EDCA07CC-008E-46BA-BAC7-E60366D6A574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E8C8D2C-3744-4E63-A7C1-9B3AD6314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795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do to a walkthrough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Creating Asthma-Friendly Schools</a:t>
            </a:r>
          </a:p>
        </p:txBody>
      </p:sp>
      <p:pic>
        <p:nvPicPr>
          <p:cNvPr id="4" name="Picture 3" descr="Cartoon of a detective holding and looking through a manifying glas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211" y="4563716"/>
            <a:ext cx="1636498" cy="163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138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Post-walkthrough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Some problems may be resolved immediately, while some may require more time and response from the school department. The key is to be patient. </a:t>
            </a:r>
          </a:p>
          <a:p>
            <a:pPr marL="45720" indent="0">
              <a:buNone/>
            </a:pPr>
            <a:endParaRPr lang="en-US" sz="24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Create an Action Plan with team</a:t>
            </a:r>
          </a:p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Agree on priority issues </a:t>
            </a:r>
          </a:p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Outline who will follow up on each item and provide a timeline</a:t>
            </a:r>
          </a:p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Use the data found to start a conversation/make a case about conditions in the school</a:t>
            </a:r>
          </a:p>
        </p:txBody>
      </p:sp>
    </p:spTree>
    <p:extLst>
      <p:ext uri="{BB962C8B-B14F-4D97-AF65-F5344CB8AC3E}">
        <p14:creationId xmlns:p14="http://schemas.microsoft.com/office/powerpoint/2010/main" val="4131587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Finding problems before they find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1" y="2057400"/>
            <a:ext cx="9778284" cy="40386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altLang="en-US" sz="2400" dirty="0"/>
              <a:t>School conditions can change and affect the health of students and staff. It is important to identify signs of issues before they become a big problem. </a:t>
            </a:r>
          </a:p>
          <a:p>
            <a:pPr marL="45720" indent="0">
              <a:buNone/>
            </a:pPr>
            <a:endParaRPr lang="en-US" altLang="en-US" sz="2400" dirty="0"/>
          </a:p>
          <a:p>
            <a:pPr marL="45720" indent="0">
              <a:buNone/>
            </a:pPr>
            <a:r>
              <a:rPr lang="en-US" altLang="en-US" sz="2400" dirty="0"/>
              <a:t>A school walkthrough involves examining and noting observations about the inside and outside of the school building. They are usually brief and provide important information about the health and safety of a school. They also help start a conversation about learning/teaching conditions. </a:t>
            </a:r>
          </a:p>
          <a:p>
            <a:pPr marL="45720" indent="0">
              <a:buNone/>
            </a:pPr>
            <a:endParaRPr lang="en-US" altLang="en-US" sz="2400" dirty="0"/>
          </a:p>
          <a:p>
            <a:pPr marL="45720" indent="0" algn="ctr">
              <a:buNone/>
            </a:pPr>
            <a:r>
              <a:rPr lang="en-US" sz="2800" b="1" i="1" dirty="0"/>
              <a:t>If you don’t look, you don’t know!</a:t>
            </a:r>
            <a:endParaRPr lang="en-US" alt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875200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Pre-walkthrough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39725" indent="-339725">
              <a:lnSpc>
                <a:spcPct val="84000"/>
              </a:lnSpc>
              <a:spcBef>
                <a:spcPct val="0"/>
              </a:spcBef>
              <a:spcAft>
                <a:spcPts val="1800"/>
              </a:spcAft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altLang="en-US" sz="2400" dirty="0">
                <a:solidFill>
                  <a:schemeClr val="bg2">
                    <a:lumMod val="25000"/>
                  </a:schemeClr>
                </a:solidFill>
              </a:rPr>
              <a:t>Gather a team of 3 to 5 people to do the walkthrough </a:t>
            </a:r>
          </a:p>
          <a:p>
            <a:pPr marL="568325" lvl="1" indent="-339725">
              <a:lnSpc>
                <a:spcPct val="84000"/>
              </a:lnSpc>
              <a:spcBef>
                <a:spcPct val="0"/>
              </a:spcBef>
              <a:spcAft>
                <a:spcPts val="1800"/>
              </a:spcAft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altLang="en-US" dirty="0">
                <a:solidFill>
                  <a:schemeClr val="bg2">
                    <a:lumMod val="25000"/>
                  </a:schemeClr>
                </a:solidFill>
              </a:rPr>
              <a:t>Primary team should involve facilitates director, head custodian, and principal </a:t>
            </a:r>
          </a:p>
          <a:p>
            <a:pPr marL="568325" lvl="1" indent="-339725">
              <a:lnSpc>
                <a:spcPct val="84000"/>
              </a:lnSpc>
              <a:spcBef>
                <a:spcPct val="0"/>
              </a:spcBef>
              <a:spcAft>
                <a:spcPts val="1800"/>
              </a:spcAft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altLang="en-US" dirty="0">
                <a:solidFill>
                  <a:schemeClr val="bg2">
                    <a:lumMod val="25000"/>
                  </a:schemeClr>
                </a:solidFill>
              </a:rPr>
              <a:t>School nurse, teachers, students can play a role </a:t>
            </a:r>
          </a:p>
          <a:p>
            <a:pPr marL="339725" indent="-339725">
              <a:lnSpc>
                <a:spcPct val="84000"/>
              </a:lnSpc>
              <a:spcBef>
                <a:spcPct val="0"/>
              </a:spcBef>
              <a:spcAft>
                <a:spcPts val="1800"/>
              </a:spcAft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altLang="en-US" dirty="0">
                <a:solidFill>
                  <a:schemeClr val="bg2">
                    <a:lumMod val="25000"/>
                  </a:schemeClr>
                </a:solidFill>
              </a:rPr>
              <a:t>Review inspection and compliance reports from the past </a:t>
            </a:r>
          </a:p>
          <a:p>
            <a:pPr marL="339725" indent="-339725">
              <a:lnSpc>
                <a:spcPct val="84000"/>
              </a:lnSpc>
              <a:spcBef>
                <a:spcPct val="0"/>
              </a:spcBef>
              <a:spcAft>
                <a:spcPts val="1800"/>
              </a:spcAft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altLang="en-US" dirty="0">
                <a:solidFill>
                  <a:schemeClr val="bg2">
                    <a:lumMod val="25000"/>
                  </a:schemeClr>
                </a:solidFill>
              </a:rPr>
              <a:t>Plan to discuss and verify what is observed </a:t>
            </a:r>
          </a:p>
          <a:p>
            <a:pPr marL="339725" indent="-339725">
              <a:lnSpc>
                <a:spcPct val="84000"/>
              </a:lnSpc>
              <a:spcBef>
                <a:spcPct val="0"/>
              </a:spcBef>
              <a:spcAft>
                <a:spcPts val="1800"/>
              </a:spcAft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altLang="en-US" dirty="0">
                <a:solidFill>
                  <a:schemeClr val="bg2">
                    <a:lumMod val="25000"/>
                  </a:schemeClr>
                </a:solidFill>
              </a:rPr>
              <a:t>Agree that action will be taken with appropriate timelines </a:t>
            </a:r>
          </a:p>
          <a:p>
            <a:pPr marL="339725" indent="-339725">
              <a:lnSpc>
                <a:spcPct val="84000"/>
              </a:lnSpc>
              <a:spcBef>
                <a:spcPct val="0"/>
              </a:spcBef>
              <a:spcAft>
                <a:spcPts val="1800"/>
              </a:spcAft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altLang="en-US" sz="2400" dirty="0">
                <a:solidFill>
                  <a:schemeClr val="bg2">
                    <a:lumMod val="25000"/>
                  </a:schemeClr>
                </a:solidFill>
              </a:rPr>
              <a:t>Provide advance notice to staff about the walkthrough </a:t>
            </a:r>
          </a:p>
          <a:p>
            <a:pPr marL="339725" indent="-339725">
              <a:lnSpc>
                <a:spcPct val="84000"/>
              </a:lnSpc>
              <a:spcBef>
                <a:spcPct val="0"/>
              </a:spcBef>
              <a:spcAft>
                <a:spcPts val="1800"/>
              </a:spcAft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altLang="en-US" sz="2400" dirty="0">
                <a:solidFill>
                  <a:schemeClr val="bg2">
                    <a:lumMod val="25000"/>
                  </a:schemeClr>
                </a:solidFill>
              </a:rPr>
              <a:t>Use a checklist, and bring a flashlight and basic floor plan</a:t>
            </a:r>
          </a:p>
        </p:txBody>
      </p:sp>
    </p:spTree>
    <p:extLst>
      <p:ext uri="{BB962C8B-B14F-4D97-AF65-F5344CB8AC3E}">
        <p14:creationId xmlns:p14="http://schemas.microsoft.com/office/powerpoint/2010/main" val="1765588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Benchmarks for a healthy building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39725" indent="-339725">
              <a:lnSpc>
                <a:spcPct val="84000"/>
              </a:lnSpc>
              <a:spcBef>
                <a:spcPct val="0"/>
              </a:spcBef>
              <a:spcAft>
                <a:spcPts val="1800"/>
              </a:spcAft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altLang="en-US" sz="2400" dirty="0">
                <a:solidFill>
                  <a:schemeClr val="bg2">
                    <a:lumMod val="25000"/>
                  </a:schemeClr>
                </a:solidFill>
              </a:rPr>
              <a:t>Dry</a:t>
            </a:r>
          </a:p>
          <a:p>
            <a:pPr marL="339725" indent="-339725">
              <a:lnSpc>
                <a:spcPct val="84000"/>
              </a:lnSpc>
              <a:spcBef>
                <a:spcPct val="0"/>
              </a:spcBef>
              <a:spcAft>
                <a:spcPts val="1800"/>
              </a:spcAft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altLang="en-US" sz="2400" dirty="0">
                <a:solidFill>
                  <a:schemeClr val="bg2">
                    <a:lumMod val="25000"/>
                  </a:schemeClr>
                </a:solidFill>
              </a:rPr>
              <a:t>Clean</a:t>
            </a:r>
          </a:p>
          <a:p>
            <a:pPr marL="339725" indent="-339725">
              <a:lnSpc>
                <a:spcPct val="84000"/>
              </a:lnSpc>
              <a:spcBef>
                <a:spcPct val="0"/>
              </a:spcBef>
              <a:spcAft>
                <a:spcPts val="1800"/>
              </a:spcAft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altLang="en-US" sz="2400" dirty="0">
                <a:solidFill>
                  <a:schemeClr val="bg2">
                    <a:lumMod val="25000"/>
                  </a:schemeClr>
                </a:solidFill>
              </a:rPr>
              <a:t>Comfortable</a:t>
            </a:r>
          </a:p>
          <a:p>
            <a:pPr marL="339725" indent="-339725">
              <a:lnSpc>
                <a:spcPct val="84000"/>
              </a:lnSpc>
              <a:spcBef>
                <a:spcPct val="0"/>
              </a:spcBef>
              <a:spcAft>
                <a:spcPts val="1800"/>
              </a:spcAft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altLang="en-US" sz="2400" dirty="0">
                <a:solidFill>
                  <a:schemeClr val="bg2">
                    <a:lumMod val="25000"/>
                  </a:schemeClr>
                </a:solidFill>
              </a:rPr>
              <a:t>Pollutants controlled</a:t>
            </a:r>
          </a:p>
          <a:p>
            <a:pPr marL="339725" indent="-339725">
              <a:lnSpc>
                <a:spcPct val="84000"/>
              </a:lnSpc>
              <a:spcBef>
                <a:spcPct val="0"/>
              </a:spcBef>
              <a:spcAft>
                <a:spcPts val="1800"/>
              </a:spcAft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altLang="en-US" sz="2400" dirty="0">
                <a:solidFill>
                  <a:schemeClr val="bg2">
                    <a:lumMod val="25000"/>
                  </a:schemeClr>
                </a:solidFill>
              </a:rPr>
              <a:t>Adequate ventilation</a:t>
            </a:r>
          </a:p>
        </p:txBody>
      </p:sp>
    </p:spTree>
    <p:extLst>
      <p:ext uri="{BB962C8B-B14F-4D97-AF65-F5344CB8AC3E}">
        <p14:creationId xmlns:p14="http://schemas.microsoft.com/office/powerpoint/2010/main" val="1179817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Use your senses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057400"/>
            <a:ext cx="9875520" cy="4038600"/>
          </a:xfrm>
        </p:spPr>
        <p:txBody>
          <a:bodyPr/>
          <a:lstStyle/>
          <a:p>
            <a:r>
              <a:rPr lang="en-GB" altLang="en-US" sz="2400" dirty="0">
                <a:solidFill>
                  <a:schemeClr val="bg2">
                    <a:lumMod val="25000"/>
                  </a:schemeClr>
                </a:solidFill>
              </a:rPr>
              <a:t>You do not need to be an expert to conduct a walkthrough</a:t>
            </a:r>
          </a:p>
          <a:p>
            <a:r>
              <a:rPr lang="en-GB" altLang="en-US" sz="2400" dirty="0">
                <a:solidFill>
                  <a:schemeClr val="bg2">
                    <a:lumMod val="25000"/>
                  </a:schemeClr>
                </a:solidFill>
              </a:rPr>
              <a:t>You will mainly be using your 4 senses: sight, smell, touch, hearing </a:t>
            </a:r>
          </a:p>
          <a:p>
            <a:r>
              <a:rPr lang="en-GB" altLang="en-US" sz="2400" dirty="0">
                <a:solidFill>
                  <a:schemeClr val="bg2">
                    <a:lumMod val="25000"/>
                  </a:schemeClr>
                </a:solidFill>
              </a:rPr>
              <a:t>If something is out of your scope, consult a specialist</a:t>
            </a:r>
          </a:p>
        </p:txBody>
      </p:sp>
      <p:grpSp>
        <p:nvGrpSpPr>
          <p:cNvPr id="10" name="Group 9" descr="From left to right: Icons of an eye, nose, finger, ear to represent our senses" title="Senses"/>
          <p:cNvGrpSpPr/>
          <p:nvPr/>
        </p:nvGrpSpPr>
        <p:grpSpPr>
          <a:xfrm>
            <a:off x="3573198" y="4281056"/>
            <a:ext cx="4952999" cy="1184564"/>
            <a:chOff x="3614762" y="4000502"/>
            <a:chExt cx="4952999" cy="118456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491" t="28727" b="33309"/>
            <a:stretch/>
          </p:blipFill>
          <p:spPr>
            <a:xfrm>
              <a:off x="4853589" y="4000502"/>
              <a:ext cx="1238827" cy="118456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291" t="28508" r="39909" b="33201"/>
            <a:stretch/>
          </p:blipFill>
          <p:spPr>
            <a:xfrm>
              <a:off x="7326626" y="4000502"/>
              <a:ext cx="1241135" cy="117417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18" t="19454" r="60236" b="43892"/>
            <a:stretch/>
          </p:blipFill>
          <p:spPr>
            <a:xfrm>
              <a:off x="6090107" y="4000502"/>
              <a:ext cx="1241136" cy="118456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053" r="80670" b="33637"/>
            <a:stretch/>
          </p:blipFill>
          <p:spPr>
            <a:xfrm>
              <a:off x="3614762" y="4000502"/>
              <a:ext cx="1238827" cy="11845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93167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Use your senses: Observe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057399"/>
            <a:ext cx="7512627" cy="4125191"/>
          </a:xfrm>
        </p:spPr>
        <p:txBody>
          <a:bodyPr/>
          <a:lstStyle/>
          <a:p>
            <a:r>
              <a:rPr lang="en-GB" altLang="en-US" sz="2400" dirty="0">
                <a:solidFill>
                  <a:schemeClr val="bg2">
                    <a:lumMod val="25000"/>
                  </a:schemeClr>
                </a:solidFill>
              </a:rPr>
              <a:t>Scan the rooms and halls for general cleanliness and signs of pests</a:t>
            </a:r>
          </a:p>
          <a:p>
            <a:r>
              <a:rPr lang="en-GB" altLang="en-US" sz="2400" dirty="0">
                <a:solidFill>
                  <a:schemeClr val="bg2">
                    <a:lumMod val="25000"/>
                  </a:schemeClr>
                </a:solidFill>
              </a:rPr>
              <a:t>Look inside and outside, top and bottom </a:t>
            </a:r>
          </a:p>
          <a:p>
            <a:r>
              <a:rPr lang="en-GB" altLang="en-US" sz="2400" dirty="0">
                <a:solidFill>
                  <a:schemeClr val="bg2">
                    <a:lumMod val="25000"/>
                  </a:schemeClr>
                </a:solidFill>
              </a:rPr>
              <a:t>Are there sources of </a:t>
            </a:r>
            <a:r>
              <a:rPr lang="en-GB" altLang="en-US" sz="2400" dirty="0" err="1">
                <a:solidFill>
                  <a:schemeClr val="bg2">
                    <a:lumMod val="25000"/>
                  </a:schemeClr>
                </a:solidFill>
              </a:rPr>
              <a:t>mold</a:t>
            </a:r>
            <a:r>
              <a:rPr lang="en-GB" altLang="en-US" sz="2400" dirty="0">
                <a:solidFill>
                  <a:schemeClr val="bg2">
                    <a:lumMod val="25000"/>
                  </a:schemeClr>
                </a:solidFill>
              </a:rPr>
              <a:t>? Are there water stains? </a:t>
            </a:r>
          </a:p>
          <a:p>
            <a:r>
              <a:rPr lang="en-GB" altLang="en-US" sz="2400" dirty="0">
                <a:solidFill>
                  <a:schemeClr val="bg2">
                    <a:lumMod val="25000"/>
                  </a:schemeClr>
                </a:solidFill>
              </a:rPr>
              <a:t>Are the vents clean? </a:t>
            </a:r>
          </a:p>
          <a:p>
            <a:r>
              <a:rPr lang="en-GB" altLang="en-US" sz="2400" dirty="0">
                <a:solidFill>
                  <a:schemeClr val="bg2">
                    <a:lumMod val="25000"/>
                  </a:schemeClr>
                </a:solidFill>
              </a:rPr>
              <a:t>Are there any books or other objects blocking the vents?</a:t>
            </a:r>
          </a:p>
          <a:p>
            <a:r>
              <a:rPr lang="en-GB" altLang="en-US" sz="2400" dirty="0">
                <a:solidFill>
                  <a:schemeClr val="bg2">
                    <a:lumMod val="25000"/>
                  </a:schemeClr>
                </a:solidFill>
              </a:rPr>
              <a:t>Is there a lot of clutter?</a:t>
            </a:r>
          </a:p>
        </p:txBody>
      </p:sp>
      <p:pic>
        <p:nvPicPr>
          <p:cNvPr id="8" name="Picture 7" descr="Icon of an ey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53" r="80670" b="33637"/>
          <a:stretch/>
        </p:blipFill>
        <p:spPr>
          <a:xfrm>
            <a:off x="9779693" y="695498"/>
            <a:ext cx="1238827" cy="1184564"/>
          </a:xfrm>
          <a:prstGeom prst="rect">
            <a:avLst/>
          </a:prstGeom>
        </p:spPr>
      </p:pic>
      <p:pic>
        <p:nvPicPr>
          <p:cNvPr id="10" name="Picture 11" descr="Clutter in a classroom closet "/>
          <p:cNvPicPr>
            <a:picLocks noChangeAspect="1"/>
          </p:cNvPicPr>
          <p:nvPr/>
        </p:nvPicPr>
        <p:blipFill>
          <a:blip r:embed="rId3" cstate="print"/>
          <a:srcRect r="5374" b="1018"/>
          <a:stretch>
            <a:fillRect/>
          </a:stretch>
        </p:blipFill>
        <p:spPr bwMode="auto">
          <a:xfrm>
            <a:off x="8843674" y="2051858"/>
            <a:ext cx="2582228" cy="36021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4755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Use your senses: Smell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057400"/>
            <a:ext cx="8208817" cy="4038600"/>
          </a:xfrm>
        </p:spPr>
        <p:txBody>
          <a:bodyPr/>
          <a:lstStyle/>
          <a:p>
            <a:r>
              <a:rPr lang="en-GB" altLang="en-US" sz="2400" dirty="0">
                <a:solidFill>
                  <a:schemeClr val="bg2">
                    <a:lumMod val="25000"/>
                  </a:schemeClr>
                </a:solidFill>
              </a:rPr>
              <a:t>Are there unusual </a:t>
            </a:r>
            <a:r>
              <a:rPr lang="en-GB" altLang="en-US" sz="2400" dirty="0" err="1">
                <a:solidFill>
                  <a:schemeClr val="bg2">
                    <a:lumMod val="25000"/>
                  </a:schemeClr>
                </a:solidFill>
              </a:rPr>
              <a:t>odors</a:t>
            </a:r>
            <a:r>
              <a:rPr lang="en-GB" altLang="en-US" sz="2400" dirty="0">
                <a:solidFill>
                  <a:schemeClr val="bg2">
                    <a:lumMod val="25000"/>
                  </a:schemeClr>
                </a:solidFill>
              </a:rPr>
              <a:t>? Can you find the source?</a:t>
            </a:r>
          </a:p>
          <a:p>
            <a:r>
              <a:rPr lang="en-GB" altLang="en-US" sz="2400" dirty="0">
                <a:solidFill>
                  <a:schemeClr val="bg2">
                    <a:lumMod val="25000"/>
                  </a:schemeClr>
                </a:solidFill>
              </a:rPr>
              <a:t>Is there adequate ventilation? </a:t>
            </a:r>
          </a:p>
          <a:p>
            <a:r>
              <a:rPr lang="en-GB" altLang="en-US" sz="2400" dirty="0">
                <a:solidFill>
                  <a:schemeClr val="bg2">
                    <a:lumMod val="25000"/>
                  </a:schemeClr>
                </a:solidFill>
              </a:rPr>
              <a:t>Do you smell strong chemical fumes? </a:t>
            </a:r>
          </a:p>
          <a:p>
            <a:endParaRPr lang="en-GB" altLang="en-US" sz="2400" dirty="0">
              <a:solidFill>
                <a:schemeClr val="bg2">
                  <a:lumMod val="25000"/>
                </a:schemeClr>
              </a:solidFill>
            </a:endParaRPr>
          </a:p>
          <a:p>
            <a:endParaRPr lang="en-GB" altLang="en-US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Picture 4" descr="Icon of a nos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91" t="28727" b="33309"/>
          <a:stretch/>
        </p:blipFill>
        <p:spPr>
          <a:xfrm>
            <a:off x="9779693" y="685107"/>
            <a:ext cx="1238827" cy="120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429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Use your senses: Feel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057400"/>
            <a:ext cx="8208817" cy="4038600"/>
          </a:xfrm>
        </p:spPr>
        <p:txBody>
          <a:bodyPr/>
          <a:lstStyle/>
          <a:p>
            <a:r>
              <a:rPr lang="en-GB" altLang="en-US" sz="2400" dirty="0">
                <a:solidFill>
                  <a:schemeClr val="bg2">
                    <a:lumMod val="25000"/>
                  </a:schemeClr>
                </a:solidFill>
              </a:rPr>
              <a:t>Are there uncomfortable air temperature changes? </a:t>
            </a:r>
          </a:p>
          <a:p>
            <a:r>
              <a:rPr lang="en-GB" altLang="en-US" sz="2400" dirty="0">
                <a:solidFill>
                  <a:schemeClr val="bg2">
                    <a:lumMod val="25000"/>
                  </a:schemeClr>
                </a:solidFill>
              </a:rPr>
              <a:t>Do you feel very dry or humid conditions? </a:t>
            </a:r>
          </a:p>
          <a:p>
            <a:r>
              <a:rPr lang="en-GB" altLang="en-US" sz="2400" dirty="0">
                <a:solidFill>
                  <a:schemeClr val="bg2">
                    <a:lumMod val="25000"/>
                  </a:schemeClr>
                </a:solidFill>
              </a:rPr>
              <a:t>Are the walls/ceilings damp? </a:t>
            </a:r>
          </a:p>
        </p:txBody>
      </p:sp>
      <p:pic>
        <p:nvPicPr>
          <p:cNvPr id="7" name="Picture 6" descr="Icon of a fing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8" t="19454" r="60236" b="43892"/>
          <a:stretch/>
        </p:blipFill>
        <p:spPr>
          <a:xfrm>
            <a:off x="9743088" y="705889"/>
            <a:ext cx="1241136" cy="116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721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Use your senses: Listen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057400"/>
            <a:ext cx="8208817" cy="4038600"/>
          </a:xfrm>
        </p:spPr>
        <p:txBody>
          <a:bodyPr/>
          <a:lstStyle/>
          <a:p>
            <a:r>
              <a:rPr lang="en-GB" altLang="en-US" sz="2400" dirty="0">
                <a:solidFill>
                  <a:schemeClr val="bg2">
                    <a:lumMod val="25000"/>
                  </a:schemeClr>
                </a:solidFill>
              </a:rPr>
              <a:t>Are there unusual equipment noises? </a:t>
            </a:r>
          </a:p>
          <a:p>
            <a:r>
              <a:rPr lang="en-GB" altLang="en-US" sz="2400" dirty="0">
                <a:solidFill>
                  <a:schemeClr val="bg2">
                    <a:lumMod val="25000"/>
                  </a:schemeClr>
                </a:solidFill>
              </a:rPr>
              <a:t>Are there noisy vents? </a:t>
            </a:r>
          </a:p>
        </p:txBody>
      </p:sp>
      <p:pic>
        <p:nvPicPr>
          <p:cNvPr id="6" name="Picture 5" descr="Icon of an ea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91" t="28508" r="39909" b="33201"/>
          <a:stretch/>
        </p:blipFill>
        <p:spPr>
          <a:xfrm>
            <a:off x="9777385" y="679912"/>
            <a:ext cx="1241135" cy="121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48945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1_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Basis">
  <a:themeElements>
    <a:clrScheme name="Custom 1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355C64"/>
      </a:accent1>
      <a:accent2>
        <a:srgbClr val="DF5327"/>
      </a:accent2>
      <a:accent3>
        <a:srgbClr val="9AAC3B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</TotalTime>
  <Words>507</Words>
  <Application>Microsoft Office PowerPoint</Application>
  <PresentationFormat>Widescreen</PresentationFormat>
  <Paragraphs>58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</vt:lpstr>
      <vt:lpstr>Calibri Light</vt:lpstr>
      <vt:lpstr>Corbel</vt:lpstr>
      <vt:lpstr>Retrospect</vt:lpstr>
      <vt:lpstr>1_Retrospect</vt:lpstr>
      <vt:lpstr>Basis</vt:lpstr>
      <vt:lpstr>How do to a walkthrough</vt:lpstr>
      <vt:lpstr>Finding problems before they find you</vt:lpstr>
      <vt:lpstr>Pre-walkthrough </vt:lpstr>
      <vt:lpstr>Benchmarks for a healthy building </vt:lpstr>
      <vt:lpstr>Use your senses</vt:lpstr>
      <vt:lpstr>Use your senses: Observe</vt:lpstr>
      <vt:lpstr>Use your senses: Smell</vt:lpstr>
      <vt:lpstr>Use your senses: Feel</vt:lpstr>
      <vt:lpstr>Use your senses: Listen</vt:lpstr>
      <vt:lpstr>Post-walkthrough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Do a Walkthrough</dc:title>
  <dc:creator>Massachusetts Asthma Action Partnership</dc:creator>
  <dcterms:created xsi:type="dcterms:W3CDTF">2016-02-16T01:51:24Z</dcterms:created>
  <dcterms:modified xsi:type="dcterms:W3CDTF">2018-11-29T02:20:56Z</dcterms:modified>
</cp:coreProperties>
</file>